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heme/themeOverride4.xml" ContentType="application/vnd.openxmlformats-officedocument.themeOverride+xml"/>
  <Override PartName="/ppt/tags/tag3.xml" ContentType="application/vnd.openxmlformats-officedocument.presentationml.tags+xml"/>
  <Override PartName="/ppt/theme/themeOverride5.xml" ContentType="application/vnd.openxmlformats-officedocument.themeOverride+xml"/>
  <Override PartName="/ppt/tags/tag4.xml" ContentType="application/vnd.openxmlformats-officedocument.presentationml.tags+xml"/>
  <Override PartName="/ppt/theme/themeOverride6.xml" ContentType="application/vnd.openxmlformats-officedocument.themeOverride+xml"/>
  <Override PartName="/ppt/tags/tag5.xml" ContentType="application/vnd.openxmlformats-officedocument.presentationml.tags+xml"/>
  <Override PartName="/ppt/theme/themeOverride7.xml" ContentType="application/vnd.openxmlformats-officedocument.themeOverride+xml"/>
  <Override PartName="/ppt/tags/tag6.xml" ContentType="application/vnd.openxmlformats-officedocument.presentationml.tags+xml"/>
  <Override PartName="/ppt/theme/themeOverride8.xml" ContentType="application/vnd.openxmlformats-officedocument.themeOverride+xml"/>
  <Override PartName="/ppt/tags/tag7.xml" ContentType="application/vnd.openxmlformats-officedocument.presentationml.tags+xml"/>
  <Override PartName="/ppt/theme/themeOverride9.xml" ContentType="application/vnd.openxmlformats-officedocument.themeOverride+xml"/>
  <Override PartName="/ppt/tags/tag8.xml" ContentType="application/vnd.openxmlformats-officedocument.presentationml.tags+xml"/>
  <Override PartName="/ppt/theme/themeOverride10.xml" ContentType="application/vnd.openxmlformats-officedocument.themeOverride+xml"/>
  <Override PartName="/ppt/tags/tag9.xml" ContentType="application/vnd.openxmlformats-officedocument.presentationml.tags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6"/>
  </p:notesMasterIdLst>
  <p:handoutMasterIdLst>
    <p:handoutMasterId r:id="rId17"/>
  </p:handoutMasterIdLst>
  <p:sldIdLst>
    <p:sldId id="290" r:id="rId3"/>
    <p:sldId id="258" r:id="rId4"/>
    <p:sldId id="386" r:id="rId5"/>
    <p:sldId id="393" r:id="rId6"/>
    <p:sldId id="461" r:id="rId7"/>
    <p:sldId id="460" r:id="rId8"/>
    <p:sldId id="462" r:id="rId9"/>
    <p:sldId id="467" r:id="rId10"/>
    <p:sldId id="463" r:id="rId11"/>
    <p:sldId id="464" r:id="rId12"/>
    <p:sldId id="465" r:id="rId13"/>
    <p:sldId id="466" r:id="rId14"/>
    <p:sldId id="415" r:id="rId1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0BB"/>
    <a:srgbClr val="034ABD"/>
    <a:srgbClr val="0B5CB5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663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24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pos="2160"/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9/25/2020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m4a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4.png"/><Relationship Id="rId3" Type="http://schemas.microsoft.com/office/2007/relationships/media" Target="../media/media7.m4a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tags" Target="../tags/tag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audio" Target="../media/media7.m4a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4a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Language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Lecture 3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76"/>
    </mc:Choice>
    <mc:Fallback xmlns="">
      <p:transition spd="slow" advTm="57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Real-time Timer (RTT)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A 32-bit counter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For counting elapsed </a:t>
            </a:r>
            <a:r>
              <a:rPr lang="en-US" sz="2000" b="1" dirty="0">
                <a:solidFill>
                  <a:srgbClr val="FF0000"/>
                </a:solidFill>
              </a:rPr>
              <a:t>seconds</a:t>
            </a:r>
            <a:r>
              <a:rPr lang="en-US" sz="2000" b="1" dirty="0"/>
              <a:t>	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Generates a </a:t>
            </a:r>
            <a:r>
              <a:rPr lang="en-US" sz="2000" b="1" dirty="0">
                <a:solidFill>
                  <a:srgbClr val="FF0000"/>
                </a:solidFill>
              </a:rPr>
              <a:t>periodic</a:t>
            </a:r>
            <a:r>
              <a:rPr lang="en-US" sz="2000" b="1" dirty="0"/>
              <a:t> interrupt and/or triggers an alarm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Real-time Timer Value Register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Name: RTT_VR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Address: 0x400E1A38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Access: Read-only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1972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8313"/>
    </mc:Choice>
    <mc:Fallback xmlns="">
      <p:transition spd="slow" advTm="308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Real-time Clock (RTC)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RTC peripheral is designed for </a:t>
            </a:r>
            <a:r>
              <a:rPr lang="en-US" sz="2400" b="1" dirty="0">
                <a:solidFill>
                  <a:srgbClr val="FF0000"/>
                </a:solidFill>
              </a:rPr>
              <a:t>very low power </a:t>
            </a:r>
            <a:r>
              <a:rPr lang="en-US" sz="2400" b="1" dirty="0"/>
              <a:t>consumption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Combines a complete time-of-day clock with alarm and a 200-year </a:t>
            </a:r>
            <a:r>
              <a:rPr lang="en-US" sz="2000" b="1" dirty="0">
                <a:solidFill>
                  <a:srgbClr val="FF0000"/>
                </a:solidFill>
              </a:rPr>
              <a:t>Gregorian</a:t>
            </a:r>
            <a:r>
              <a:rPr lang="en-US" sz="2000" b="1" dirty="0"/>
              <a:t> calendar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Programmable</a:t>
            </a:r>
            <a:r>
              <a:rPr lang="en-US" sz="2000" b="1" dirty="0"/>
              <a:t> periodic interrupt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34500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85703"/>
    </mc:Choice>
    <mc:Fallback xmlns="">
      <p:transition spd="slow" advTm="18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Watchdog Timer (WDT)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Used to prevent system</a:t>
            </a:r>
            <a:r>
              <a:rPr lang="en-US" sz="2400" b="1" dirty="0">
                <a:solidFill>
                  <a:srgbClr val="FF0000"/>
                </a:solidFill>
              </a:rPr>
              <a:t> lock-up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the software becomes trapped in a </a:t>
            </a:r>
            <a:r>
              <a:rPr lang="en-US" sz="2000" b="1" dirty="0">
                <a:solidFill>
                  <a:srgbClr val="FF0000"/>
                </a:solidFill>
              </a:rPr>
              <a:t>deadlock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Is loaded with an initial value greater than the worst case time delay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not reinitialized before reaching 0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An interrupt is generated to reset the processor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 12-bit down counter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Watchdog period of up to 16 seconds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80107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85605"/>
    </mc:Choice>
    <mc:Fallback xmlns="">
      <p:transition spd="slow" advTm="385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The End!</a:t>
            </a:r>
            <a:endParaRPr lang="en-US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586"/>
    </mc:Choice>
    <mc:Fallback xmlns="">
      <p:transition spd="slow" advTm="15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Atmel | SMART ARM-based MCU DATASHEET, SAM3X / SAM3A Series, Atmel-11057C-ATARM-SAM3X-SAM3A-Datasheet_23-Mar-15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64"/>
    </mc:Choice>
    <mc:Fallback xmlns="">
      <p:transition spd="slow" advTm="34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84582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SAM3X8E Specifications </a:t>
            </a:r>
            <a:endParaRPr lang="en-US" sz="3600" b="1" baseline="30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004"/>
    </mc:Choice>
    <mc:Fallback xmlns="">
      <p:transition spd="slow" advTm="30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Configuration 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44438"/>
            <a:ext cx="7772400" cy="5842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57400" y="914400"/>
            <a:ext cx="1066800" cy="57721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2000" y="1143000"/>
            <a:ext cx="1295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0575" y="2705100"/>
            <a:ext cx="12954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0" y="3457575"/>
            <a:ext cx="1295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1525" y="4476750"/>
            <a:ext cx="12954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1050" y="5467350"/>
            <a:ext cx="1295400" cy="945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89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53304"/>
    </mc:Choice>
    <mc:Fallback xmlns="">
      <p:transition spd="slow" advTm="853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4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SAM3X8E Operating Modes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Active Mode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Normal running mode with the core clock running from the fast RC oscillator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Low Power Modes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Backup Mode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Wait Mode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Sleep Mode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901262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8677"/>
    </mc:Choice>
    <mc:Fallback xmlns="">
      <p:transition spd="slow" advTm="148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SAM3X8E Operating Modes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Low Power Modes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Backup Mode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Achieve the lowest power consumption possible in a system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For tasks not requiring fast startup time (&lt; 0.5 </a:t>
            </a:r>
            <a:r>
              <a:rPr lang="en-US" b="1" dirty="0" err="1"/>
              <a:t>ms</a:t>
            </a:r>
            <a:r>
              <a:rPr lang="en-US" b="1" dirty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The core is off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Wait Mode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Very low power while maintaining the whole device in a powered state for a startup time of less than 10 µs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The clocks of the core, peripherals and memories are stopped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The core, peripherals, and memories power supplies are still powered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Sleep Mode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Only the core clock is stopped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4588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70231"/>
    </mc:Choice>
    <mc:Fallback xmlns="">
      <p:transition spd="slow" advTm="77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SAM3X8E </a:t>
            </a:r>
            <a:r>
              <a:rPr lang="en-US" sz="3200" dirty="0" err="1">
                <a:latin typeface="+mj-lt"/>
                <a:cs typeface="B Titr" panose="00000700000000000000" pitchFamily="2" charset="-78"/>
              </a:rPr>
              <a:t>Input/Output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General Purpose I/O Lines (GPIO)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Managed by Parallel </a:t>
            </a:r>
            <a:r>
              <a:rPr lang="en-US" sz="2000" b="1" dirty="0" err="1"/>
              <a:t>Input/Output</a:t>
            </a:r>
            <a:r>
              <a:rPr lang="en-US" sz="2000" b="1" dirty="0"/>
              <a:t> (PIO) Controllers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I/O Modes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Pull-up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Input Schmitt triggers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Multi-drive (open-drain)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Glitch filters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Debouncing</a:t>
            </a:r>
            <a:r>
              <a:rPr lang="en-US" sz="2000" b="1" dirty="0"/>
              <a:t>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Input change interrupt</a:t>
            </a:r>
          </a:p>
        </p:txBody>
      </p:sp>
      <p:pic>
        <p:nvPicPr>
          <p:cNvPr id="1026" name="Picture 2" descr="C:\Users\hamed\Dropbox\New\1398-2\Micro\Slides\imag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23" y="0"/>
            <a:ext cx="1357312" cy="191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med\Dropbox\New\1398-2\Micro\Slides\Reponse_6_3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64034"/>
            <a:ext cx="3040856" cy="14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amed\Dropbox\New\1398-2\Micro\Slides\schmitt_symbol_xfer_curve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2"/>
          <a:stretch/>
        </p:blipFill>
        <p:spPr bwMode="auto">
          <a:xfrm>
            <a:off x="6400800" y="3250200"/>
            <a:ext cx="2743200" cy="165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amed\Dropbox\New\1398-2\Micro\Slides\yWGQ1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 b="32754"/>
          <a:stretch/>
        </p:blipFill>
        <p:spPr bwMode="auto">
          <a:xfrm>
            <a:off x="5105400" y="5146094"/>
            <a:ext cx="4038600" cy="13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hamed\Dropbox\New\1398-2\Micro\Slides\contact_bouncin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37" y="4908057"/>
            <a:ext cx="3190363" cy="20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amed\Dropbox\New\1398-2\Micro\Slides\images (2)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2" r="14807"/>
          <a:stretch/>
        </p:blipFill>
        <p:spPr bwMode="auto">
          <a:xfrm>
            <a:off x="4293931" y="3589133"/>
            <a:ext cx="1622937" cy="111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54464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76247"/>
    </mc:Choice>
    <mc:Fallback xmlns="">
      <p:transition spd="slow" advTm="1176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SAM3X8E </a:t>
            </a:r>
            <a:r>
              <a:rPr lang="en-US" sz="3200" dirty="0" err="1">
                <a:latin typeface="+mj-lt"/>
                <a:cs typeface="B Titr" panose="00000700000000000000" pitchFamily="2" charset="-78"/>
              </a:rPr>
              <a:t>Input/Output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System I/O 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Shared</a:t>
            </a:r>
            <a:r>
              <a:rPr lang="en-US" sz="2000" b="1" dirty="0"/>
              <a:t> with PIO 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NRST Pin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Handled by the on-chip reset controller (</a:t>
            </a:r>
            <a:r>
              <a:rPr lang="en-US" sz="2000" b="1" dirty="0">
                <a:solidFill>
                  <a:srgbClr val="FF0000"/>
                </a:solidFill>
              </a:rPr>
              <a:t>bidirectional</a:t>
            </a:r>
            <a:r>
              <a:rPr lang="en-US" sz="2000" b="1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Provides a </a:t>
            </a:r>
            <a:r>
              <a:rPr lang="en-US" sz="2000" b="1" dirty="0">
                <a:solidFill>
                  <a:srgbClr val="FF0000"/>
                </a:solidFill>
              </a:rPr>
              <a:t>reset</a:t>
            </a:r>
            <a:r>
              <a:rPr lang="en-US" sz="2000" b="1" dirty="0"/>
              <a:t> signal to the </a:t>
            </a:r>
            <a:r>
              <a:rPr lang="en-US" sz="2000" b="1" dirty="0">
                <a:solidFill>
                  <a:srgbClr val="FF0000"/>
                </a:solidFill>
              </a:rPr>
              <a:t>external</a:t>
            </a:r>
            <a:r>
              <a:rPr lang="en-US" sz="2000" b="1" dirty="0"/>
              <a:t> components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Is asserted low </a:t>
            </a:r>
            <a:r>
              <a:rPr lang="en-US" sz="2000" b="1" dirty="0">
                <a:solidFill>
                  <a:srgbClr val="FF0000"/>
                </a:solidFill>
              </a:rPr>
              <a:t>externally</a:t>
            </a:r>
            <a:r>
              <a:rPr lang="en-US" sz="2000" b="1" dirty="0"/>
              <a:t> to reset the microcontroller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NRSTB Pin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Asynchronous</a:t>
            </a:r>
            <a:r>
              <a:rPr lang="en-US" sz="2000" b="1" dirty="0"/>
              <a:t> reset of the SAM3X/A series when asserted 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 ERASE Pin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Reinitialize the Flash content to an </a:t>
            </a:r>
            <a:r>
              <a:rPr lang="en-US" sz="2000" b="1" dirty="0">
                <a:solidFill>
                  <a:srgbClr val="FF0000"/>
                </a:solidFill>
              </a:rPr>
              <a:t>erased</a:t>
            </a:r>
            <a:r>
              <a:rPr lang="en-US" sz="2000" b="1" dirty="0"/>
              <a:t> state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18067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8327"/>
    </mc:Choice>
    <mc:Fallback xmlns="">
      <p:transition spd="slow" advTm="178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SAM3X8E External Memories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External Memory Bus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Integrates </a:t>
            </a:r>
            <a:r>
              <a:rPr lang="en-US" sz="2000" b="1" dirty="0">
                <a:solidFill>
                  <a:srgbClr val="FF0000"/>
                </a:solidFill>
              </a:rPr>
              <a:t>Four</a:t>
            </a:r>
            <a:r>
              <a:rPr lang="en-US" sz="2000" b="1" dirty="0"/>
              <a:t> External Memory Controllers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Static Memory Controller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NAND Flash Controller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SLC NAND Flash ECC Controller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Single Data Rate Synchronous Dynamic Random Access Memory (SDR-SDRAM)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Up to </a:t>
            </a:r>
            <a:r>
              <a:rPr lang="en-US" sz="2000" b="1" dirty="0">
                <a:solidFill>
                  <a:srgbClr val="FF0000"/>
                </a:solidFill>
              </a:rPr>
              <a:t>24-bit Address Bus </a:t>
            </a:r>
            <a:r>
              <a:rPr lang="en-US" sz="2000" b="1" dirty="0"/>
              <a:t>(up to 16 Mbytes linear per chip select)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Up to 8 chip selects, </a:t>
            </a:r>
            <a:r>
              <a:rPr lang="en-US" sz="2000" b="1" dirty="0">
                <a:solidFill>
                  <a:srgbClr val="FF0000"/>
                </a:solidFill>
              </a:rPr>
              <a:t>Configurable</a:t>
            </a:r>
            <a:r>
              <a:rPr lang="en-US" sz="2000" b="1" dirty="0"/>
              <a:t> Assignment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14045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12441"/>
    </mc:Choice>
    <mc:Fallback xmlns="">
      <p:transition spd="slow" advTm="212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27.3|339.9|135.2|46.1|13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|78.3|31.8|5.6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9|12|34.1|190.8|7.7|50.6|33.8|42.1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1|79.5|2.9|178.5|477.9|79.4|46.9|21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7.9|16.7|15.1|18.2|17.6|18.3|4.9|25.3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5.6|4|22.9|45.5|91.1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64.1|11.4|21|8.9|14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6|8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85.1|25.1|3.2|107.3|18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37745</TotalTime>
  <Words>637</Words>
  <Application>Microsoft Office PowerPoint</Application>
  <PresentationFormat>On-screen Show (4:3)</PresentationFormat>
  <Paragraphs>116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Times New Roman</vt:lpstr>
      <vt:lpstr>Verdana</vt:lpstr>
      <vt:lpstr>Wingdings 2</vt:lpstr>
      <vt:lpstr>Office Theme</vt:lpstr>
      <vt:lpstr>Aspect</vt:lpstr>
      <vt:lpstr>Microprocessors and Assembly Language  Spring 2020</vt:lpstr>
      <vt:lpstr>Copyright Notice</vt:lpstr>
      <vt:lpstr>PowerPoint Presentation</vt:lpstr>
      <vt:lpstr>Configuration Summary</vt:lpstr>
      <vt:lpstr>SAM3X8E Operating Modes</vt:lpstr>
      <vt:lpstr>SAM3X8E Operating Modes</vt:lpstr>
      <vt:lpstr>SAM3X8E Input/Output Lines</vt:lpstr>
      <vt:lpstr>SAM3X8E Input/Output Lines</vt:lpstr>
      <vt:lpstr>SAM3X8E External Memories</vt:lpstr>
      <vt:lpstr>Real-time Timer (RTT)</vt:lpstr>
      <vt:lpstr>Real-time Clock (RTC)</vt:lpstr>
      <vt:lpstr>Watchdog Timer (WDT)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Arya Varaste</cp:lastModifiedBy>
  <cp:revision>715</cp:revision>
  <cp:lastPrinted>2017-02-07T08:08:08Z</cp:lastPrinted>
  <dcterms:created xsi:type="dcterms:W3CDTF">2006-08-16T00:00:00Z</dcterms:created>
  <dcterms:modified xsi:type="dcterms:W3CDTF">2020-09-25T18:51:24Z</dcterms:modified>
</cp:coreProperties>
</file>